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11" r:id="rId5"/>
    <p:sldId id="5199" r:id="rId6"/>
    <p:sldId id="5058" r:id="rId7"/>
    <p:sldId id="5059" r:id="rId8"/>
    <p:sldId id="5061" r:id="rId9"/>
    <p:sldId id="5062" r:id="rId10"/>
    <p:sldId id="304" r:id="rId11"/>
    <p:sldId id="305" r:id="rId12"/>
    <p:sldId id="306" r:id="rId13"/>
    <p:sldId id="5064" r:id="rId14"/>
    <p:sldId id="5060" r:id="rId15"/>
    <p:sldId id="5065" r:id="rId16"/>
    <p:sldId id="5066" r:id="rId17"/>
    <p:sldId id="5067" r:id="rId18"/>
    <p:sldId id="5200" r:id="rId19"/>
    <p:sldId id="5202" r:id="rId20"/>
    <p:sldId id="5203" r:id="rId21"/>
    <p:sldId id="5204" r:id="rId22"/>
    <p:sldId id="5206" r:id="rId23"/>
    <p:sldId id="5205" r:id="rId24"/>
    <p:sldId id="5209" r:id="rId25"/>
    <p:sldId id="5211" r:id="rId26"/>
    <p:sldId id="5212" r:id="rId27"/>
    <p:sldId id="5213" r:id="rId28"/>
    <p:sldId id="267" r:id="rId29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D48"/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BAFD60-C163-2848-B3E4-B4F52D290EE2}" v="9" dt="2025-12-15T07:32:50.3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794"/>
    <p:restoredTop sz="96197"/>
  </p:normalViewPr>
  <p:slideViewPr>
    <p:cSldViewPr snapToGrid="0">
      <p:cViewPr varScale="1">
        <p:scale>
          <a:sx n="69" d="100"/>
          <a:sy n="69" d="100"/>
        </p:scale>
        <p:origin x="224" y="1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216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14.12.2025</a:t>
            </a:fld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14.12.2025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19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 dirty="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 dirty="0">
                <a:solidFill>
                  <a:schemeClr val="bg1"/>
                </a:solidFill>
              </a:rPr>
              <a:t>DIA.</a:t>
            </a:r>
            <a:r>
              <a:rPr lang="cs-CZ" dirty="0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rgbClr val="46AD48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3960000"/>
            <a:ext cx="11113200" cy="18642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/>
              <a:t>Vize 2030 </a:t>
            </a:r>
            <a:br>
              <a:rPr lang="cs-CZ" dirty="0"/>
            </a:br>
            <a:r>
              <a:rPr lang="cs-CZ" sz="3200" dirty="0"/>
              <a:t>Zákon o právu na digitální služby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JAN PETR</a:t>
            </a:r>
            <a:r>
              <a:rPr lang="cs-CZ" dirty="0">
                <a:solidFill>
                  <a:schemeClr val="accent1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5350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FE3220-4C36-BA0C-A877-FE5D18CBB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9820" y="431999"/>
            <a:ext cx="9803379" cy="1296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„Zákon o právu na služby umělé inteligence“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6BC320-D938-D35C-D4D5-909C3B56B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Bylo potřeba do ZoPDS doplnit právo občana na využití umělé inteligence pro vyřízení digitálních služeb v přirozeném jazyce a určit věcného správce tohoto systému</a:t>
            </a:r>
          </a:p>
          <a:p>
            <a:r>
              <a:rPr lang="cs-CZ" b="1" dirty="0"/>
              <a:t>Kontext a smysl</a:t>
            </a:r>
          </a:p>
          <a:p>
            <a:pPr lvl="1"/>
            <a:r>
              <a:rPr lang="cs-CZ" dirty="0"/>
              <a:t>ZOPDS garantoval občanům právo na digitální formu služeb.</a:t>
            </a:r>
          </a:p>
          <a:p>
            <a:pPr lvl="1"/>
            <a:r>
              <a:rPr lang="cs-CZ" dirty="0"/>
              <a:t>Navazuje, ale posouvá se k </a:t>
            </a:r>
            <a:r>
              <a:rPr lang="cs-CZ" b="1" dirty="0"/>
              <a:t>uživatelské přístupnosti</a:t>
            </a:r>
            <a:r>
              <a:rPr lang="cs-CZ" dirty="0"/>
              <a:t> – služby by neměly být jen digitalizované, ale </a:t>
            </a:r>
            <a:r>
              <a:rPr lang="cs-CZ" b="1" dirty="0"/>
              <a:t>dostupné prostřednictvím přirozeného jazyka a inteligentní asistence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Občan tedy nebude hledat správný formulář, ale bude mít právo položit dotaz státní umělé inteligenci například  „potřebuji prodloužit řidičský průkaz“ a systém jej provede celým procesem.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AD1ADFD-A96C-A67E-7642-4877C84C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A3516FD-6155-B01F-9165-DDA131AED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10</a:t>
            </a:fld>
            <a:endParaRPr lang="cs-CZ"/>
          </a:p>
        </p:txBody>
      </p:sp>
      <p:pic>
        <p:nvPicPr>
          <p:cNvPr id="6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B0AF50CD-1C6D-DB0C-EA47-95429AE8C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5" y="239505"/>
            <a:ext cx="1334561" cy="13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810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FBE25-5254-FEE8-BA84-A8BC94BBB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676" y="431999"/>
            <a:ext cx="9716524" cy="1296000"/>
          </a:xfrm>
        </p:spPr>
        <p:txBody>
          <a:bodyPr/>
          <a:lstStyle/>
          <a:p>
            <a:r>
              <a:rPr lang="cs-CZ" dirty="0"/>
              <a:t>Jak vypadá přirozené UX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D1A06809-B5B1-CCBD-29A2-9B256F893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6676" y="1079999"/>
            <a:ext cx="7233600" cy="4822400"/>
          </a:xfrm>
          <a:prstGeom prst="rect">
            <a:avLst/>
          </a:prstGeo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B627D66-F157-B88C-5960-00CD86B1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C8661B0-F5E2-5D83-CBC1-CC290E97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11</a:t>
            </a:fld>
            <a:endParaRPr lang="cs-CZ"/>
          </a:p>
        </p:txBody>
      </p:sp>
      <p:pic>
        <p:nvPicPr>
          <p:cNvPr id="3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15EB713B-BCC5-6668-AE57-32ABA28F6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45" y="239505"/>
            <a:ext cx="1334561" cy="13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1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13107-5324-857E-2FD4-28E81CD1B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7340C8-7718-131F-BD5C-140D215E6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454" y="431999"/>
            <a:ext cx="9666745" cy="1296000"/>
          </a:xfrm>
        </p:spPr>
        <p:txBody>
          <a:bodyPr/>
          <a:lstStyle/>
          <a:p>
            <a:r>
              <a:rPr lang="cs-CZ" b="1" dirty="0"/>
              <a:t>Navrhované Základní principy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5A75B1-F8EB-90C5-CF77-8AB7CDA10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Právo na přirozený jazyk</a:t>
            </a:r>
            <a:endParaRPr lang="cs-CZ" dirty="0"/>
          </a:p>
          <a:p>
            <a:pPr lvl="1"/>
            <a:r>
              <a:rPr lang="cs-CZ" dirty="0"/>
              <a:t>Uživatel má právo komunikovat se státní správou formou přirozeného jazyka (čeština, popř. i jiné jazyky).</a:t>
            </a:r>
          </a:p>
          <a:p>
            <a:pPr lvl="1"/>
            <a:r>
              <a:rPr lang="cs-CZ" dirty="0"/>
              <a:t>Stát musí zajistit AI asistenty schopné takové interakce.</a:t>
            </a:r>
          </a:p>
          <a:p>
            <a:r>
              <a:rPr lang="cs-CZ" b="1" dirty="0"/>
              <a:t>Služby jako konverzace, ne formuláře</a:t>
            </a:r>
            <a:endParaRPr lang="cs-CZ" dirty="0"/>
          </a:p>
          <a:p>
            <a:pPr lvl="1"/>
            <a:r>
              <a:rPr lang="cs-CZ" dirty="0"/>
              <a:t>Formuláře budou „pod kapotou“ – občan bude řešit svůj úkol v dialogu.</a:t>
            </a:r>
          </a:p>
          <a:p>
            <a:pPr lvl="1"/>
            <a:r>
              <a:rPr lang="cs-CZ" dirty="0"/>
              <a:t>AI pomůže předvyplnit, ověřit, odeslat.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0AFC841-A96E-B9F1-D543-D0B82B8D3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8435EBA-CC82-373C-44E8-6BEC7B466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12</a:t>
            </a:fld>
            <a:endParaRPr lang="cs-CZ"/>
          </a:p>
        </p:txBody>
      </p:sp>
      <p:pic>
        <p:nvPicPr>
          <p:cNvPr id="6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DFF4CDB2-8137-DE33-7AF9-857581EEF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5" y="239505"/>
            <a:ext cx="1334561" cy="13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67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ED11F6-5D40-C58D-DE58-18D37DA24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268" y="431999"/>
            <a:ext cx="9855931" cy="1296000"/>
          </a:xfrm>
        </p:spPr>
        <p:txBody>
          <a:bodyPr/>
          <a:lstStyle/>
          <a:p>
            <a:r>
              <a:rPr lang="cs-CZ" dirty="0"/>
              <a:t>Navrhované Základní principy 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75E571-C1C9-D561-BA98-6C26B4EA0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Bezpečnost a transparentnost</a:t>
            </a:r>
            <a:endParaRPr lang="cs-CZ" dirty="0"/>
          </a:p>
          <a:p>
            <a:pPr lvl="1"/>
            <a:r>
              <a:rPr lang="cs-CZ" dirty="0"/>
              <a:t>Systémy musí být </a:t>
            </a:r>
            <a:r>
              <a:rPr lang="cs-CZ" dirty="0" err="1"/>
              <a:t>auditovatelné</a:t>
            </a:r>
            <a:r>
              <a:rPr lang="cs-CZ" dirty="0"/>
              <a:t>, vysvětlitelné a chránit osobní údaje.</a:t>
            </a:r>
          </a:p>
          <a:p>
            <a:pPr lvl="1"/>
            <a:r>
              <a:rPr lang="cs-CZ" dirty="0"/>
              <a:t>Uživatel má právo vědět, zda jedná s AI nebo s člověkem.</a:t>
            </a:r>
          </a:p>
          <a:p>
            <a:r>
              <a:rPr lang="cs-CZ" b="1" dirty="0"/>
              <a:t>Univerzální dostupnost</a:t>
            </a:r>
            <a:endParaRPr lang="cs-CZ" dirty="0"/>
          </a:p>
          <a:p>
            <a:pPr lvl="1"/>
            <a:r>
              <a:rPr lang="cs-CZ" dirty="0"/>
              <a:t>Služby musí být použitelné i pro občany s omezenými digitálními dovednostmi nebo hendikepem.</a:t>
            </a:r>
          </a:p>
          <a:p>
            <a:pPr lvl="1"/>
            <a:r>
              <a:rPr lang="cs-CZ" dirty="0"/>
              <a:t>Multikanálový přístup: portál, chat, hlasové ovládání.</a:t>
            </a:r>
          </a:p>
          <a:p>
            <a:r>
              <a:rPr lang="cs-CZ" b="1" dirty="0"/>
              <a:t>Interoperabilita a opakované použití</a:t>
            </a:r>
            <a:endParaRPr lang="cs-CZ" dirty="0"/>
          </a:p>
          <a:p>
            <a:pPr lvl="1"/>
            <a:r>
              <a:rPr lang="cs-CZ" dirty="0"/>
              <a:t>AI asistenti potřebují využívat jednotné rozhraní, sdílené slovníky a PPDF.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08C81B2-312C-2B4D-53D9-6F941142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100C1CD-406D-1A2F-7284-2FBEF5A95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13</a:t>
            </a:fld>
            <a:endParaRPr lang="cs-CZ"/>
          </a:p>
        </p:txBody>
      </p:sp>
      <p:pic>
        <p:nvPicPr>
          <p:cNvPr id="6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4802640A-064B-BA88-4850-9BCF191EB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5" y="239505"/>
            <a:ext cx="1334561" cy="13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03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E585CC-2049-3399-5775-E3F7E579C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9007" y="431999"/>
            <a:ext cx="9614193" cy="1296000"/>
          </a:xfrm>
        </p:spPr>
        <p:txBody>
          <a:bodyPr/>
          <a:lstStyle/>
          <a:p>
            <a:r>
              <a:rPr lang="cs-CZ" b="1" dirty="0"/>
              <a:t>Přínosy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04BDD6-18B5-BB67-D1BE-A28638E58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Pro občana</a:t>
            </a:r>
            <a:r>
              <a:rPr lang="cs-CZ" dirty="0"/>
              <a:t>: </a:t>
            </a:r>
          </a:p>
          <a:p>
            <a:pPr lvl="1"/>
            <a:r>
              <a:rPr lang="cs-CZ" dirty="0"/>
              <a:t>jednoduchost, srozumitelnost, snížení bariér.</a:t>
            </a:r>
          </a:p>
          <a:p>
            <a:pPr lvl="1"/>
            <a:r>
              <a:rPr lang="cs-CZ" dirty="0"/>
              <a:t>volba mezi samoobsluhou a asistencí; zaručeně digitální výsledek i při osobní návštěvě.</a:t>
            </a:r>
          </a:p>
          <a:p>
            <a:r>
              <a:rPr lang="cs-CZ" b="1" dirty="0"/>
              <a:t>Pro stát</a:t>
            </a:r>
            <a:r>
              <a:rPr lang="cs-CZ" dirty="0"/>
              <a:t>: </a:t>
            </a:r>
          </a:p>
          <a:p>
            <a:pPr lvl="1"/>
            <a:r>
              <a:rPr lang="cs-CZ" dirty="0"/>
              <a:t>efektivnější obsluha, nižší náklady na školení a podporu, centrální sdílená služba pro všechny agendy</a:t>
            </a:r>
          </a:p>
          <a:p>
            <a:pPr lvl="1"/>
            <a:r>
              <a:rPr lang="cs-CZ" dirty="0"/>
              <a:t>naplnění ZOPDS, odstranění „papírových zadních vrátek“, sjednocení kvality dat.</a:t>
            </a:r>
          </a:p>
          <a:p>
            <a:r>
              <a:rPr lang="cs-CZ" b="1" dirty="0"/>
              <a:t>Pro společnost</a:t>
            </a:r>
            <a:r>
              <a:rPr lang="cs-CZ" dirty="0"/>
              <a:t>: </a:t>
            </a:r>
          </a:p>
          <a:p>
            <a:pPr lvl="1"/>
            <a:r>
              <a:rPr lang="cs-CZ" dirty="0"/>
              <a:t>vyšší důvěra v digitální služby, inkluze i digitálně znevýhodněných skupin.</a:t>
            </a:r>
          </a:p>
          <a:p>
            <a:r>
              <a:rPr lang="cs-CZ" b="1" dirty="0"/>
              <a:t>Úředník/partner</a:t>
            </a:r>
            <a:r>
              <a:rPr lang="cs-CZ" dirty="0"/>
              <a:t>: </a:t>
            </a:r>
          </a:p>
          <a:p>
            <a:pPr lvl="1"/>
            <a:r>
              <a:rPr lang="cs-CZ" dirty="0"/>
              <a:t>efektivnější obsluha, méně přepisování, jednotné prostředí.</a:t>
            </a:r>
          </a:p>
          <a:p>
            <a:pPr lvl="1"/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D99193C-ACB2-6D93-9855-708AA6300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1F3F692-DD69-B74B-4C10-2837C9B6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14</a:t>
            </a:fld>
            <a:endParaRPr lang="cs-CZ"/>
          </a:p>
        </p:txBody>
      </p:sp>
      <p:pic>
        <p:nvPicPr>
          <p:cNvPr id="6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78EDF25E-54D7-F7BE-256F-0AE99448A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5" y="239505"/>
            <a:ext cx="1334561" cy="133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4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BAE7E0-089A-4043-2CA7-87708AAC4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Navrhovaná ROADMAP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CE750E8-B1B7-E32E-9393-969DC1688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6969753" cy="4144869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cs-CZ" dirty="0"/>
              <a:t>Příprava prostředí na služby samospráv (Katalog služeb samosprávy) </a:t>
            </a:r>
          </a:p>
          <a:p>
            <a:pPr lvl="1"/>
            <a:r>
              <a:rPr lang="cs-CZ" dirty="0"/>
              <a:t>4.Q. 2026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Dokončení legislativně prodloužené etapy ZoPDS </a:t>
            </a:r>
          </a:p>
          <a:p>
            <a:pPr lvl="1"/>
            <a:r>
              <a:rPr lang="cs-CZ" dirty="0"/>
              <a:t>1.2.2027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Podpora mandátů v agendových portálech </a:t>
            </a:r>
          </a:p>
          <a:p>
            <a:pPr lvl="1"/>
            <a:r>
              <a:rPr lang="cs-CZ" dirty="0"/>
              <a:t>4.Q. 2028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„Zákon o právu na služby umělé inteligence“</a:t>
            </a:r>
          </a:p>
          <a:p>
            <a:pPr lvl="1"/>
            <a:r>
              <a:rPr lang="cs-CZ" dirty="0"/>
              <a:t>4.Q. 2029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569A98D-97DC-5FD8-A343-D70D69F4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251FC7C-C483-D25B-1083-35DBF4092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15</a:t>
            </a:fld>
            <a:endParaRPr lang="cs-CZ"/>
          </a:p>
        </p:txBody>
      </p:sp>
      <p:pic>
        <p:nvPicPr>
          <p:cNvPr id="8" name="Obrázek 7" descr="Obsah obrázku text, snímek obrazovky, kreslené, design&#10;&#10;Obsah generovaný pomocí AI může být nesprávný.">
            <a:extLst>
              <a:ext uri="{FF2B5EF4-FFF2-40B4-BE49-F238E27FC236}">
                <a16:creationId xmlns:a16="http://schemas.microsoft.com/office/drawing/2014/main" id="{2BD31C8A-A105-56EB-1839-AEB940ED7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9" y="-7988"/>
            <a:ext cx="4577325" cy="686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77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6DAA07-3A6B-C789-E4A4-E634F7439C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Co je potřeba udělat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36D842B-3A43-0742-676B-6966EA537F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5863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F1313C-7975-82CC-1B72-C1353959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ETAPA I-Samospráva – současný stav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5DE8DA-2F36-67E5-2AD0-DFAD489DF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247129"/>
            <a:ext cx="5400000" cy="4556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Hlavní problémy</a:t>
            </a:r>
          </a:p>
          <a:p>
            <a:r>
              <a:rPr lang="cs-CZ" dirty="0"/>
              <a:t>Samospráva nemá povinnost, ale pouze právo využívat digitální služby, což vedlo k nesystematickému přístupu a nejednotným řešením. </a:t>
            </a:r>
            <a:r>
              <a:rPr lang="cs-CZ" b="1" dirty="0">
                <a:solidFill>
                  <a:schemeClr val="bg1"/>
                </a:solidFill>
                <a:highlight>
                  <a:srgbClr val="008000"/>
                </a:highlight>
              </a:rPr>
              <a:t>Absence strukturovaného katalogu služeb znamená, že obce a kraje řeší digitalizaci izolovaně.</a:t>
            </a:r>
          </a:p>
          <a:p>
            <a:r>
              <a:rPr lang="cs-CZ" b="1" dirty="0">
                <a:solidFill>
                  <a:schemeClr val="bg1"/>
                </a:solidFill>
                <a:highlight>
                  <a:srgbClr val="008000"/>
                </a:highlight>
              </a:rPr>
              <a:t>Data nejsou oddělena od uživatelského rozhraní</a:t>
            </a:r>
            <a:r>
              <a:rPr lang="cs-CZ" dirty="0">
                <a:solidFill>
                  <a:schemeClr val="bg1"/>
                </a:solidFill>
              </a:rPr>
              <a:t>, </a:t>
            </a:r>
            <a:r>
              <a:rPr lang="cs-CZ" dirty="0"/>
              <a:t>což vede k vzniku jednoúčelových monolitů bez možnosti integrace. Tento přístup znemožňuje efektivní sdílení dat a postupů mezi samosprávami.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2B87C82-EED5-3668-86BA-279A9020F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247128"/>
            <a:ext cx="5400000" cy="4556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Důsledky pro budoucnost</a:t>
            </a:r>
          </a:p>
          <a:p>
            <a:r>
              <a:rPr lang="cs-CZ" dirty="0">
                <a:solidFill>
                  <a:schemeClr val="bg1"/>
                </a:solidFill>
                <a:highlight>
                  <a:srgbClr val="008000"/>
                </a:highlight>
              </a:rPr>
              <a:t>Neexistují kvalitní data pro AI řešení </a:t>
            </a:r>
            <a:r>
              <a:rPr lang="cs-CZ" dirty="0"/>
              <a:t>– data se sbírají nahodile bez standardů, vzniká riziko halucinací a nesprávných odpovědí automatizovaných systémů.</a:t>
            </a:r>
          </a:p>
          <a:p>
            <a:r>
              <a:rPr lang="cs-CZ" dirty="0"/>
              <a:t>Absence dat pro navigační rámec znamená, že </a:t>
            </a:r>
            <a:r>
              <a:rPr lang="cs-CZ" dirty="0">
                <a:solidFill>
                  <a:schemeClr val="bg1"/>
                </a:solidFill>
                <a:highlight>
                  <a:srgbClr val="008000"/>
                </a:highlight>
              </a:rPr>
              <a:t>uživatele nelze centrálně směrovat ke správným službám</a:t>
            </a:r>
            <a:r>
              <a:rPr lang="cs-CZ" dirty="0"/>
              <a:t>. Každá samospráva musí budovat vlastní informační infrastrukturu.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AAE0209-C5F3-CEAE-2B6C-ADDCA4970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23FDDA-A848-931E-AA47-F5D0D580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7270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55E796-A0CD-01D6-B204-02CA57286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Etapa I-Samospráva - Jak to řešit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DFAAD9-01E9-E818-1225-6E1F4DBA9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396419"/>
            <a:ext cx="5400000" cy="1856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/>
              <a:t>Návaznost na stávající katalog</a:t>
            </a:r>
          </a:p>
          <a:p>
            <a:r>
              <a:rPr lang="cs-CZ" dirty="0"/>
              <a:t>Rozšíření existujícího Katalogu služeb o detailní popis služeb samospráv s důrazem na technickou specifikaci a datové struktury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B0DD5D8-871C-BB76-9A46-D4106F2EF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396419"/>
            <a:ext cx="5400000" cy="1856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/>
              <a:t>Lokalizované služby samospráv</a:t>
            </a:r>
          </a:p>
          <a:p>
            <a:r>
              <a:rPr lang="cs-CZ" dirty="0"/>
              <a:t>Zapojení obcí a krajů do jednotné infrastruktury s možností přizpůsobení místním specifikům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ADD8121-6270-2B6A-7D0B-F12E2C9CD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FD8F780-90BB-BB43-C7EA-68C790B42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18</a:t>
            </a:fld>
            <a:endParaRPr lang="cs-CZ"/>
          </a:p>
        </p:txBody>
      </p:sp>
      <p:sp>
        <p:nvSpPr>
          <p:cNvPr id="8" name="Zástupný obsah 3">
            <a:extLst>
              <a:ext uri="{FF2B5EF4-FFF2-40B4-BE49-F238E27FC236}">
                <a16:creationId xmlns:a16="http://schemas.microsoft.com/office/drawing/2014/main" id="{9C2CE59B-0F4F-048F-56CA-66B8BC783BD3}"/>
              </a:ext>
            </a:extLst>
          </p:cNvPr>
          <p:cNvSpPr txBox="1">
            <a:spLocks/>
          </p:cNvSpPr>
          <p:nvPr/>
        </p:nvSpPr>
        <p:spPr>
          <a:xfrm>
            <a:off x="538801" y="3184020"/>
            <a:ext cx="11113199" cy="107646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000" b="1" dirty="0"/>
              <a:t>Další služby veřejné správy</a:t>
            </a:r>
          </a:p>
          <a:p>
            <a:r>
              <a:rPr lang="cs-CZ" dirty="0"/>
              <a:t>Zahrnuje i služby mimo státní agendy pro komplexní pokrytí celého ekosystému veřejných služeb</a:t>
            </a:r>
          </a:p>
        </p:txBody>
      </p:sp>
      <p:sp>
        <p:nvSpPr>
          <p:cNvPr id="9" name="Zástupný obsah 3">
            <a:extLst>
              <a:ext uri="{FF2B5EF4-FFF2-40B4-BE49-F238E27FC236}">
                <a16:creationId xmlns:a16="http://schemas.microsoft.com/office/drawing/2014/main" id="{45EB3001-7514-C72F-C1D4-AF836D66A749}"/>
              </a:ext>
            </a:extLst>
          </p:cNvPr>
          <p:cNvSpPr txBox="1">
            <a:spLocks/>
          </p:cNvSpPr>
          <p:nvPr/>
        </p:nvSpPr>
        <p:spPr>
          <a:xfrm>
            <a:off x="538802" y="4349885"/>
            <a:ext cx="11113199" cy="107646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000" b="1" dirty="0"/>
              <a:t>Hlavní úkol pro rok 2026 </a:t>
            </a:r>
          </a:p>
          <a:p>
            <a:r>
              <a:rPr lang="cs-CZ" dirty="0"/>
              <a:t>dokončení a uvedení Katalogu služeb veřejné správy do provozu jako základu pro další digitalizaci a AI</a:t>
            </a:r>
          </a:p>
        </p:txBody>
      </p:sp>
    </p:spTree>
    <p:extLst>
      <p:ext uri="{BB962C8B-B14F-4D97-AF65-F5344CB8AC3E}">
        <p14:creationId xmlns:p14="http://schemas.microsoft.com/office/powerpoint/2010/main" val="1166698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19DE38-588E-9070-6DDC-282B5EE8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ETAPA II-Dokončení ZoPDS do 1.2.2027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9BC73BC-38C0-776A-F835-19E76598D2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cap="none" dirty="0"/>
              <a:t>Implementace Zákona o právu na digitální služby vstupuje do závěrečné fáze s konkrétními výstupy a termíny. Klíčové komponenty jsou připraveny a čeká je finální nasazení.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1C8B6C7-D380-6AE4-1721-55BA904B6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147949"/>
            <a:ext cx="5556000" cy="2422924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chemeClr val="accent1"/>
                </a:solidFill>
              </a:rPr>
              <a:t>Funkční platforma </a:t>
            </a:r>
            <a:r>
              <a:rPr lang="cs-CZ" sz="2000" b="1" dirty="0" err="1">
                <a:solidFill>
                  <a:schemeClr val="accent1"/>
                </a:solidFill>
              </a:rPr>
              <a:t>EasyForms</a:t>
            </a:r>
            <a:endParaRPr lang="cs-CZ" sz="2000" b="1" dirty="0">
              <a:solidFill>
                <a:schemeClr val="accent1"/>
              </a:solidFill>
            </a:endParaRPr>
          </a:p>
          <a:p>
            <a:pPr lvl="1"/>
            <a:r>
              <a:rPr lang="cs-CZ" sz="2000" dirty="0">
                <a:solidFill>
                  <a:schemeClr val="accent1"/>
                </a:solidFill>
              </a:rPr>
              <a:t>Systém pro elektronické formuláře</a:t>
            </a:r>
          </a:p>
          <a:p>
            <a:pPr lvl="1"/>
            <a:r>
              <a:rPr lang="cs-CZ" sz="2000" dirty="0">
                <a:solidFill>
                  <a:schemeClr val="accent1"/>
                </a:solidFill>
              </a:rPr>
              <a:t>Rozšíření o číselníky </a:t>
            </a:r>
          </a:p>
          <a:p>
            <a:pPr lvl="1"/>
            <a:r>
              <a:rPr lang="cs-CZ" sz="2000" dirty="0">
                <a:solidFill>
                  <a:schemeClr val="accent1"/>
                </a:solidFill>
              </a:rPr>
              <a:t>Podpora vícepoložkových formulářů pro složitější procesy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1CA76F80-4621-237D-BDF3-0243D169E0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7547" y="2147949"/>
            <a:ext cx="5133157" cy="2422924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chemeClr val="accent1"/>
                </a:solidFill>
              </a:rPr>
              <a:t>Funkční Registr zastupování (</a:t>
            </a:r>
            <a:r>
              <a:rPr lang="cs-CZ" sz="2000" b="1" dirty="0" err="1">
                <a:solidFill>
                  <a:schemeClr val="accent1"/>
                </a:solidFill>
              </a:rPr>
              <a:t>ReZa</a:t>
            </a:r>
            <a:r>
              <a:rPr lang="cs-CZ" sz="2000" b="1" dirty="0">
                <a:solidFill>
                  <a:schemeClr val="accent1"/>
                </a:solidFill>
              </a:rPr>
              <a:t>)</a:t>
            </a:r>
          </a:p>
          <a:p>
            <a:pPr lvl="1"/>
            <a:r>
              <a:rPr lang="cs-CZ" dirty="0">
                <a:solidFill>
                  <a:schemeClr val="accent1"/>
                </a:solidFill>
              </a:rPr>
              <a:t>Připravuje se </a:t>
            </a:r>
            <a:r>
              <a:rPr lang="cs-CZ" dirty="0" err="1">
                <a:solidFill>
                  <a:schemeClr val="accent1"/>
                </a:solidFill>
              </a:rPr>
              <a:t>OneClick</a:t>
            </a:r>
            <a:r>
              <a:rPr lang="cs-CZ" dirty="0">
                <a:solidFill>
                  <a:schemeClr val="accent1"/>
                </a:solidFill>
              </a:rPr>
              <a:t> </a:t>
            </a:r>
            <a:r>
              <a:rPr lang="cs-CZ" dirty="0" err="1">
                <a:solidFill>
                  <a:schemeClr val="accent1"/>
                </a:solidFill>
              </a:rPr>
              <a:t>Reza</a:t>
            </a:r>
            <a:endParaRPr lang="cs-CZ" dirty="0">
              <a:solidFill>
                <a:schemeClr val="accent1"/>
              </a:solidFill>
            </a:endParaRPr>
          </a:p>
          <a:p>
            <a:r>
              <a:rPr lang="cs-CZ" sz="2000" b="1" dirty="0">
                <a:solidFill>
                  <a:schemeClr val="accent1"/>
                </a:solidFill>
              </a:rPr>
              <a:t>Dokončení implementace NIA pro bezpečnou autorizaci</a:t>
            </a:r>
          </a:p>
          <a:p>
            <a:r>
              <a:rPr lang="cs-CZ" sz="2000" b="1" dirty="0">
                <a:solidFill>
                  <a:schemeClr val="accent1"/>
                </a:solidFill>
              </a:rPr>
              <a:t>Řešení přenesené působnosti pro obce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2F937A6-B32B-CD84-2FCE-9A88A80B2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EB0459D-48C9-F5E1-A032-1E4C82832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19</a:t>
            </a:fld>
            <a:endParaRPr lang="cs-CZ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4563D7C3-7291-5BFB-899D-997C5DD593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7504" y="4739950"/>
            <a:ext cx="11113200" cy="1324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latin typeface="Azeret Mono" pitchFamily="2" charset="0"/>
                <a:cs typeface="Azeret Mono" pitchFamily="2" charset="0"/>
              </a:rPr>
              <a:t>Klíčové úkoly jsou Implementace základních formulářů (konfigurační úkol – nastavení parametrů)a marketing zaměřený na podporu využívání digitálních služeb </a:t>
            </a:r>
            <a:r>
              <a:rPr lang="cs-CZ" b="1" dirty="0">
                <a:solidFill>
                  <a:schemeClr val="bg1"/>
                </a:solidFill>
                <a:highlight>
                  <a:srgbClr val="008000"/>
                </a:highlight>
                <a:latin typeface="Azeret Mono" pitchFamily="2" charset="0"/>
                <a:cs typeface="Azeret Mono" pitchFamily="2" charset="0"/>
              </a:rPr>
              <a:t>(hlavní sledovaný parametr - nárůst počtu podání)</a:t>
            </a:r>
          </a:p>
        </p:txBody>
      </p:sp>
    </p:spTree>
    <p:extLst>
      <p:ext uri="{BB962C8B-B14F-4D97-AF65-F5344CB8AC3E}">
        <p14:creationId xmlns:p14="http://schemas.microsoft.com/office/powerpoint/2010/main" val="85264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E87D12-5DE8-A7F4-1F9C-435DA01A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🏛️ Úřad včera, dnes a zítra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0D3933-F0FD-1812-6AEE-570199B5D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b="1" dirty="0"/>
              <a:t>Včera:</a:t>
            </a:r>
            <a:endParaRPr lang="cs-CZ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Přišli jsme na úřad, posadili se k přepážce a úředníkovi vysvětlili, co potřebujeme.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Rozuměl našemu příběhu a zařídil, co bylo třeba.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b="1" dirty="0"/>
              <a:t>Dnes:</a:t>
            </a:r>
            <a:endParaRPr lang="cs-CZ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Přišla doba formulářů.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Místo vysvětlování musíme všechno „</a:t>
            </a:r>
            <a:r>
              <a:rPr lang="cs-CZ" dirty="0" err="1"/>
              <a:t>vyklikávat</a:t>
            </a:r>
            <a:r>
              <a:rPr lang="cs-CZ" dirty="0"/>
              <a:t>“ a vyplňovat sami. Stovky portálů, tisíce formulářů, …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Úředník zmizel – zůstala obrazovka.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cs-CZ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b="1" dirty="0"/>
              <a:t>Zítra:</a:t>
            </a:r>
            <a:endParaRPr lang="cs-CZ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Vrátíme se k přirozenému jazyku.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Vysvětlíme </a:t>
            </a:r>
            <a:r>
              <a:rPr lang="cs-CZ" b="1" dirty="0"/>
              <a:t>AI úředníkovi</a:t>
            </a:r>
            <a:r>
              <a:rPr lang="cs-CZ" dirty="0"/>
              <a:t>, co potřebujeme – a on to vyřeší.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cs-CZ" dirty="0"/>
              <a:t>A kdo nechce mluvit s AI, bude moci mluvit s </a:t>
            </a:r>
            <a:r>
              <a:rPr lang="cs-CZ" b="1" dirty="0"/>
              <a:t>„hodným úředníkem“</a:t>
            </a:r>
            <a:r>
              <a:rPr lang="cs-CZ" dirty="0"/>
              <a:t>, který díky AI ví všechno.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266701F-31B8-DE94-DFBF-22733EAF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3D32745-44A3-F1E0-84C7-C51D9937C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751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A67CC7-741A-BA13-260B-70A203E42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ETAPA III-</a:t>
            </a:r>
            <a:r>
              <a:rPr lang="cs-CZ" dirty="0" err="1"/>
              <a:t>ReZa</a:t>
            </a:r>
            <a:r>
              <a:rPr lang="cs-CZ" dirty="0"/>
              <a:t> – Registr zastupování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FD58AED-9BDC-2AB0-3B58-A63A9BE0D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2598138"/>
            <a:ext cx="5400000" cy="1787419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Architektonický princip</a:t>
            </a:r>
          </a:p>
          <a:p>
            <a:r>
              <a:rPr lang="cs-CZ" dirty="0">
                <a:solidFill>
                  <a:schemeClr val="accent1"/>
                </a:solidFill>
              </a:rPr>
              <a:t>Primárně digitálně – všechny procesy jsou navrženy s digitálním zastupováním jako výchozím předpokladem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8A6A787-7488-71BB-9B0A-4C84FB8BB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2598000"/>
            <a:ext cx="5400000" cy="1787419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Povinnost OVM</a:t>
            </a:r>
          </a:p>
          <a:p>
            <a:r>
              <a:rPr lang="cs-CZ" dirty="0">
                <a:solidFill>
                  <a:schemeClr val="accent1"/>
                </a:solidFill>
              </a:rPr>
              <a:t>Orgány veřejné moci mají povinnost čerpat data z agentových informačních systémů → Registr zastupování je AIS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8546C29-B20F-D9A3-0EAA-1480C79BC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E93D55C-6C06-6144-D38E-BF60FCDE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20</a:t>
            </a:fld>
            <a:endParaRPr lang="cs-CZ"/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F04B00CC-17D7-8B68-B307-7FA3C67754DC}"/>
              </a:ext>
            </a:extLst>
          </p:cNvPr>
          <p:cNvSpPr txBox="1">
            <a:spLocks/>
          </p:cNvSpPr>
          <p:nvPr/>
        </p:nvSpPr>
        <p:spPr>
          <a:xfrm>
            <a:off x="540000" y="1266609"/>
            <a:ext cx="11113200" cy="11033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latin typeface="Azeret Mono" pitchFamily="2" charset="0"/>
                <a:cs typeface="Azeret Mono" pitchFamily="2" charset="0"/>
              </a:rPr>
              <a:t>Registr zastupování (</a:t>
            </a:r>
            <a:r>
              <a:rPr lang="cs-CZ" dirty="0" err="1">
                <a:latin typeface="Azeret Mono" pitchFamily="2" charset="0"/>
                <a:cs typeface="Azeret Mono" pitchFamily="2" charset="0"/>
              </a:rPr>
              <a:t>ReZa</a:t>
            </a:r>
            <a:r>
              <a:rPr lang="cs-CZ" dirty="0">
                <a:latin typeface="Azeret Mono" pitchFamily="2" charset="0"/>
                <a:cs typeface="Azeret Mono" pitchFamily="2" charset="0"/>
              </a:rPr>
              <a:t>) představuje zásadní změnu v poskytování veřejných služeb. Umožňuje vyřizování prostřednictvím zástupců, což výrazně zvyšuje flexibilitu a dostupnost služeb.</a:t>
            </a:r>
          </a:p>
          <a:p>
            <a:endParaRPr lang="cs-CZ" dirty="0">
              <a:latin typeface="Azeret Mono" pitchFamily="2" charset="0"/>
              <a:cs typeface="Azeret Mono" pitchFamily="2" charset="0"/>
            </a:endParaRPr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A978F2A5-CE74-D611-A222-37D1359AB44F}"/>
              </a:ext>
            </a:extLst>
          </p:cNvPr>
          <p:cNvSpPr txBox="1">
            <a:spLocks/>
          </p:cNvSpPr>
          <p:nvPr/>
        </p:nvSpPr>
        <p:spPr>
          <a:xfrm>
            <a:off x="639413" y="4613585"/>
            <a:ext cx="11113200" cy="13386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1800" b="0" i="0" kern="1200" cap="all" baseline="0">
                <a:solidFill>
                  <a:schemeClr val="tx1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cap="none" dirty="0"/>
              <a:t>Pro implicitní i explicitní zastupování je </a:t>
            </a:r>
            <a:r>
              <a:rPr lang="cs-CZ" sz="2000" cap="none" dirty="0" err="1"/>
              <a:t>ReZa</a:t>
            </a:r>
            <a:r>
              <a:rPr lang="cs-CZ" sz="2000" cap="none" dirty="0"/>
              <a:t> de facto povinná – </a:t>
            </a:r>
            <a:r>
              <a:rPr lang="cs-CZ" sz="2000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uživatel má právo být zastoupen při komunikaci se státem </a:t>
            </a:r>
            <a:r>
              <a:rPr lang="cs-CZ" sz="2000" cap="none" dirty="0"/>
              <a:t>(pokud existuje digitální služba, musí obsahovat i zastoupení).</a:t>
            </a:r>
          </a:p>
          <a:p>
            <a:endParaRPr lang="cs-CZ" sz="2000" cap="none" dirty="0">
              <a:highlight>
                <a:srgbClr val="008000"/>
              </a:highlight>
            </a:endParaRPr>
          </a:p>
          <a:p>
            <a:endParaRPr lang="cs-CZ" sz="2000" cap="none" dirty="0">
              <a:highlight>
                <a:srgbClr val="008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0420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60B307-2414-82D1-6F9A-D994CF7B0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ETAPA III-</a:t>
            </a:r>
            <a:r>
              <a:rPr lang="cs-CZ" dirty="0" err="1"/>
              <a:t>ReZa</a:t>
            </a:r>
            <a:r>
              <a:rPr lang="cs-CZ" dirty="0"/>
              <a:t> – praktické dopady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A4F200A-ACF8-C435-8BF2-B59E59A39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247949"/>
            <a:ext cx="11113200" cy="823912"/>
          </a:xfrm>
        </p:spPr>
        <p:txBody>
          <a:bodyPr>
            <a:normAutofit/>
          </a:bodyPr>
          <a:lstStyle/>
          <a:p>
            <a:r>
              <a:rPr lang="cs-CZ" cap="none" dirty="0"/>
              <a:t>Registr zastupování přináší umožňuje, aby právnická nebo fyzická osoba podnikající zastupovala uživatele při vyřizování úředních záležitostí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ED06462-9831-B7BD-556F-3704475930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238795"/>
            <a:ext cx="3518765" cy="1901884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Autosalon přihlásí vozidlo</a:t>
            </a:r>
          </a:p>
          <a:p>
            <a:r>
              <a:rPr lang="cs-CZ" dirty="0">
                <a:solidFill>
                  <a:schemeClr val="accent1"/>
                </a:solidFill>
              </a:rPr>
              <a:t>Prodejce vyřídí registraci nového vozu za zákazníka – bez nutnosti návštěvy úřadu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C086B759-5F23-32DA-AB94-CFD1BA5777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2238795"/>
            <a:ext cx="3514704" cy="1901884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Domov seniorů vyřídí podporu</a:t>
            </a:r>
          </a:p>
          <a:p>
            <a:r>
              <a:rPr lang="cs-CZ" dirty="0">
                <a:solidFill>
                  <a:schemeClr val="accent1"/>
                </a:solidFill>
              </a:rPr>
              <a:t>Sociální zařízení obstará veškeré formality včetně žádostí o dávky za své klienty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041DDF9-C919-1E98-7E69-772E87793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3D9C845-8BCD-90F5-A104-FABD9DF1A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21</a:t>
            </a:fld>
            <a:endParaRPr lang="cs-CZ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D433AF1A-AD3C-1CC3-C377-C8D754F663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2238795"/>
            <a:ext cx="3514704" cy="2039907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Svatební agentura zajistí obřad</a:t>
            </a:r>
          </a:p>
          <a:p>
            <a:r>
              <a:rPr lang="cs-CZ" dirty="0">
                <a:solidFill>
                  <a:schemeClr val="accent1"/>
                </a:solidFill>
              </a:rPr>
              <a:t>Kompletní vyřízení včetně všech úředních náležitostí – od záměru až po zápis do matriky</a:t>
            </a:r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E4999C9A-CBD6-90A0-2DAA-CA861E63F68E}"/>
              </a:ext>
            </a:extLst>
          </p:cNvPr>
          <p:cNvSpPr txBox="1">
            <a:spLocks/>
          </p:cNvSpPr>
          <p:nvPr/>
        </p:nvSpPr>
        <p:spPr>
          <a:xfrm>
            <a:off x="639413" y="4613585"/>
            <a:ext cx="11113200" cy="13386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1800" b="0" i="0" kern="1200" cap="all" baseline="0">
                <a:solidFill>
                  <a:schemeClr val="tx1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cap="none" dirty="0" err="1"/>
              <a:t>ReZa</a:t>
            </a:r>
            <a:r>
              <a:rPr lang="cs-CZ" sz="2000" b="1" cap="none" dirty="0"/>
              <a:t> umožňuje aby privátní sektor poskytoval službu jako kontaktní místo veřejných služeb. To přináší </a:t>
            </a:r>
            <a:r>
              <a:rPr lang="cs-CZ" sz="2000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úsporu kapacit úředníků </a:t>
            </a:r>
            <a:r>
              <a:rPr lang="cs-CZ" sz="2000" b="1" cap="none" dirty="0"/>
              <a:t>a </a:t>
            </a:r>
            <a:r>
              <a:rPr lang="cs-CZ" sz="2000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zvýšení kvality služeb</a:t>
            </a:r>
          </a:p>
        </p:txBody>
      </p:sp>
    </p:spTree>
    <p:extLst>
      <p:ext uri="{BB962C8B-B14F-4D97-AF65-F5344CB8AC3E}">
        <p14:creationId xmlns:p14="http://schemas.microsoft.com/office/powerpoint/2010/main" val="2922922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92936-B8FE-0DCE-9C2B-9319FB77B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584E3-0BA5-E686-655D-9295AC9B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>
            <a:normAutofit fontScale="90000"/>
          </a:bodyPr>
          <a:lstStyle/>
          <a:p>
            <a:r>
              <a:rPr lang="cs-CZ" dirty="0"/>
              <a:t>ETAPA IV.-AI– zákon o právu na služby AI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5D05974-DAFE-FAA0-1BA0-49AA78D2D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229287"/>
            <a:ext cx="11113200" cy="998135"/>
          </a:xfrm>
        </p:spPr>
        <p:txBody>
          <a:bodyPr>
            <a:normAutofit lnSpcReduction="10000"/>
          </a:bodyPr>
          <a:lstStyle/>
          <a:p>
            <a:r>
              <a:rPr lang="cs-CZ" sz="2000" cap="none" dirty="0"/>
              <a:t>Umělá inteligence zásadně mění způsob interakce občanů s veřejnou správou. </a:t>
            </a:r>
            <a:r>
              <a:rPr lang="cs-CZ" sz="2000" b="1" cap="none" dirty="0"/>
              <a:t>Místo tradičního klikání </a:t>
            </a:r>
            <a:r>
              <a:rPr lang="cs-CZ" sz="2000" cap="none" dirty="0"/>
              <a:t>a hledání informací přichází éra </a:t>
            </a:r>
            <a:r>
              <a:rPr lang="cs-CZ" sz="2000" b="1" cap="none" dirty="0"/>
              <a:t>konverzační </a:t>
            </a:r>
            <a:r>
              <a:rPr lang="cs-CZ" sz="2000" cap="none" dirty="0"/>
              <a:t>komunikace založené na přirozeném jazyce.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D44A48F-7B2A-D331-7586-13D25A754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600550"/>
            <a:ext cx="10881374" cy="2129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Chat/</a:t>
            </a:r>
            <a:r>
              <a:rPr lang="cs-CZ" sz="2000" b="1" dirty="0" err="1">
                <a:solidFill>
                  <a:schemeClr val="accent1"/>
                </a:solidFill>
              </a:rPr>
              <a:t>voice</a:t>
            </a:r>
            <a:r>
              <a:rPr lang="cs-CZ" sz="2000" b="1" dirty="0">
                <a:solidFill>
                  <a:schemeClr val="accent1"/>
                </a:solidFill>
              </a:rPr>
              <a:t> nad znalostní databází</a:t>
            </a:r>
          </a:p>
          <a:p>
            <a:r>
              <a:rPr lang="cs-CZ" dirty="0">
                <a:solidFill>
                  <a:schemeClr val="accent1"/>
                </a:solidFill>
              </a:rPr>
              <a:t>Uživatel se jednoduše zeptá místo hledání informací v dokumentech a na webových stránkách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Předvyplňování dat pomocí AI</a:t>
            </a:r>
          </a:p>
          <a:p>
            <a:r>
              <a:rPr lang="cs-CZ" dirty="0">
                <a:solidFill>
                  <a:schemeClr val="accent1"/>
                </a:solidFill>
              </a:rPr>
              <a:t>AI převede požadavek do strukturované podoby a vytvoří formulář automaticky</a:t>
            </a:r>
            <a:endParaRPr lang="cs-CZ" sz="1600" dirty="0">
              <a:solidFill>
                <a:schemeClr val="accent1"/>
              </a:solidFill>
            </a:endParaRP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FA9A0E0-6063-6022-7D69-13E2EDE58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302C094-9166-2AD8-6193-00B993660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22</a:t>
            </a:fld>
            <a:endParaRPr lang="cs-CZ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4E0D5680-F4D4-D5A5-E22C-2C9BC14437FD}"/>
              </a:ext>
            </a:extLst>
          </p:cNvPr>
          <p:cNvSpPr txBox="1">
            <a:spLocks/>
          </p:cNvSpPr>
          <p:nvPr/>
        </p:nvSpPr>
        <p:spPr>
          <a:xfrm>
            <a:off x="639413" y="4954089"/>
            <a:ext cx="11113200" cy="9981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1800" b="0" i="0" kern="1200" cap="all" baseline="0">
                <a:solidFill>
                  <a:schemeClr val="tx1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Budoucí způsob práce není o klikání – je o komunikaci.</a:t>
            </a:r>
            <a:r>
              <a:rPr lang="cs-CZ" sz="2000" b="1" cap="none" dirty="0"/>
              <a:t> Technologie se přizpůsobuje člověku, ne naopak.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59D89A3-3FC5-5406-FC33-E9F4786820DD}"/>
              </a:ext>
            </a:extLst>
          </p:cNvPr>
          <p:cNvSpPr txBox="1"/>
          <p:nvPr/>
        </p:nvSpPr>
        <p:spPr>
          <a:xfrm>
            <a:off x="4422710" y="8248261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25000" lnSpcReduction="20000"/>
          </a:bodyPr>
          <a:lstStyle/>
          <a:p>
            <a:pPr algn="l"/>
            <a:endParaRPr lang="cs-CZ" sz="1800" dirty="0">
              <a:solidFill>
                <a:srgbClr val="2E2D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59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B05BD-46AD-A9E0-2F0E-A27E1DB89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49C634-A574-5E0B-3B7E-CBF857C9A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ETAPA IV.-AI - Chat nad databází znalostí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1CD47B9-69C0-0416-68E4-C269CA5B3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166264"/>
            <a:ext cx="11113200" cy="998135"/>
          </a:xfrm>
        </p:spPr>
        <p:txBody>
          <a:bodyPr>
            <a:normAutofit/>
          </a:bodyPr>
          <a:lstStyle/>
          <a:p>
            <a:r>
              <a:rPr lang="cs-CZ" cap="none" dirty="0"/>
              <a:t>Napříč veřejnou správou vznikají desítky téměř identických AI projektů – řada úřadů buduje vlastního chatbota nad vlastní databází znalostí. Tato duplicita je neefektivní a nákladná.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BF1D77-3B78-B920-1424-5D40A91C3D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451262"/>
            <a:ext cx="4911894" cy="250282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Co je technicky jednoduché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Implementace RAG (</a:t>
            </a:r>
            <a:r>
              <a:rPr lang="cs-CZ" sz="2000" dirty="0" err="1">
                <a:solidFill>
                  <a:schemeClr val="accent1"/>
                </a:solidFill>
              </a:rPr>
              <a:t>Retrieval-Augmented</a:t>
            </a:r>
            <a:r>
              <a:rPr lang="cs-CZ" sz="2000" dirty="0">
                <a:solidFill>
                  <a:schemeClr val="accent1"/>
                </a:solidFill>
              </a:rPr>
              <a:t> </a:t>
            </a:r>
            <a:r>
              <a:rPr lang="cs-CZ" sz="2000" dirty="0" err="1">
                <a:solidFill>
                  <a:schemeClr val="accent1"/>
                </a:solidFill>
              </a:rPr>
              <a:t>Generation</a:t>
            </a:r>
            <a:r>
              <a:rPr lang="cs-CZ" sz="2000" dirty="0">
                <a:solidFill>
                  <a:schemeClr val="accent1"/>
                </a:solidFill>
              </a:rPr>
              <a:t>)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Chatbot rozhraní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Hlasové ovládání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accent1"/>
                </a:solidFill>
              </a:rPr>
              <a:t>Tato technologie je opakovatelná komodita – neměla by se budovat tisíckrát znovu</a:t>
            </a:r>
            <a:endParaRPr lang="cs-CZ" sz="1600" dirty="0">
              <a:solidFill>
                <a:schemeClr val="accent1"/>
              </a:solidFill>
            </a:endParaRP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A828813-210D-18C2-1DE0-A5409417D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3AF351D-B3B5-6CED-C2D8-83C50BAC3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23</a:t>
            </a:fld>
            <a:endParaRPr lang="cs-CZ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F93FC655-0D10-72CF-4BD0-4C2BF6BDF6C2}"/>
              </a:ext>
            </a:extLst>
          </p:cNvPr>
          <p:cNvSpPr txBox="1">
            <a:spLocks/>
          </p:cNvSpPr>
          <p:nvPr/>
        </p:nvSpPr>
        <p:spPr>
          <a:xfrm>
            <a:off x="540000" y="4954089"/>
            <a:ext cx="11212613" cy="998136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1800" b="0" i="0" kern="1200" cap="all" baseline="0">
                <a:solidFill>
                  <a:schemeClr val="tx1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cap="none" dirty="0"/>
              <a:t>Klíčový úkol pro období 2026–2029: Systematicky vybudovat centrální</a:t>
            </a:r>
            <a:r>
              <a:rPr lang="cs-CZ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 znalostní databáze</a:t>
            </a:r>
            <a:r>
              <a:rPr lang="cs-CZ" b="1" cap="none" dirty="0"/>
              <a:t> s jednotnou metodikou, vytvořit vzorová řešení a zajistit kontinuální správu. Místo stovek izolovaných projektů jeden kvalitní základ pro všechny.</a:t>
            </a:r>
            <a:endParaRPr lang="cs-CZ" cap="none" dirty="0"/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0C8E8214-8E76-86DE-9EBD-8C322100EEAB}"/>
              </a:ext>
            </a:extLst>
          </p:cNvPr>
          <p:cNvSpPr txBox="1">
            <a:spLocks/>
          </p:cNvSpPr>
          <p:nvPr/>
        </p:nvSpPr>
        <p:spPr>
          <a:xfrm>
            <a:off x="5880198" y="2451261"/>
            <a:ext cx="4911894" cy="2502827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85000" lnSpcReduction="20000"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>
                <a:solidFill>
                  <a:schemeClr val="accent1"/>
                </a:solidFill>
              </a:rPr>
              <a:t>Skutečný problém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Kvalita </a:t>
            </a:r>
            <a:r>
              <a:rPr lang="cs-CZ" sz="2000" dirty="0" err="1">
                <a:solidFill>
                  <a:schemeClr val="accent1"/>
                </a:solidFill>
              </a:rPr>
              <a:t>knowledge</a:t>
            </a:r>
            <a:r>
              <a:rPr lang="cs-CZ" sz="2000" dirty="0">
                <a:solidFill>
                  <a:schemeClr val="accent1"/>
                </a:solidFill>
              </a:rPr>
              <a:t> base – strukturované, ověřené, aktuální znalosti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Vytváření – metodika tvorby kvalitního obsahu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Správa a údržba – průběžná aktualizace informací</a:t>
            </a:r>
          </a:p>
          <a:p>
            <a:r>
              <a:rPr lang="cs-CZ" sz="2000" dirty="0">
                <a:solidFill>
                  <a:schemeClr val="accent1"/>
                </a:solidFill>
              </a:rPr>
              <a:t>Kontrola kvality – prevence halucinací a chyb</a:t>
            </a:r>
            <a:endParaRPr lang="cs-CZ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79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88AB6-56A9-DD80-4496-4CF7DCCB1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C92B64-5276-1BF2-B79E-E69F69214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ETAPA IV.-AI - Předvyplnění dat pomocí AI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2B48CFB-2B20-BF6E-384B-DEFA01FB0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166264"/>
            <a:ext cx="11113200" cy="998135"/>
          </a:xfrm>
        </p:spPr>
        <p:txBody>
          <a:bodyPr>
            <a:normAutofit/>
          </a:bodyPr>
          <a:lstStyle/>
          <a:p>
            <a:r>
              <a:rPr lang="cs-CZ" cap="none" dirty="0"/>
              <a:t>Druhá klíčová oblast využití umělé inteligence spočívá v inteligentním sestavování formulářů. AI se doptává na chybějící údaje a průběžně sestavuje strukturovaný formulář na základě konverzace s uživatelem.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93FDB93-9A3C-35A4-B3F6-3057235FB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295985"/>
            <a:ext cx="4911894" cy="25028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Standardizovaný popis služeb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1"/>
                </a:solidFill>
              </a:rPr>
              <a:t>Jednotný formát pro popis všech veřejných služeb v Katalogu služeb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accent1"/>
                </a:solidFill>
              </a:rPr>
              <a:t>AI asistent pro sběr dat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1"/>
                </a:solidFill>
              </a:rPr>
              <a:t>Konverzační rozhraní, které rozumí struktuře a validačním pravidlům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8DC4843-88C7-5763-E7A5-FBB49EA6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2B4626C-90E0-4514-5CAB-66ECB1348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24</a:t>
            </a:fld>
            <a:endParaRPr lang="cs-CZ"/>
          </a:p>
        </p:txBody>
      </p:sp>
      <p:sp>
        <p:nvSpPr>
          <p:cNvPr id="9" name="Zástupný text 2">
            <a:extLst>
              <a:ext uri="{FF2B5EF4-FFF2-40B4-BE49-F238E27FC236}">
                <a16:creationId xmlns:a16="http://schemas.microsoft.com/office/drawing/2014/main" id="{F3AB3933-2985-FECF-8162-1345258A2E77}"/>
              </a:ext>
            </a:extLst>
          </p:cNvPr>
          <p:cNvSpPr txBox="1">
            <a:spLocks/>
          </p:cNvSpPr>
          <p:nvPr/>
        </p:nvSpPr>
        <p:spPr>
          <a:xfrm>
            <a:off x="540000" y="4954089"/>
            <a:ext cx="11212613" cy="9981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1800" b="0" i="0" kern="1200" cap="all" baseline="0">
                <a:solidFill>
                  <a:schemeClr val="tx1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cap="none" dirty="0"/>
              <a:t>Předpoklad úspěchu: </a:t>
            </a:r>
            <a:r>
              <a:rPr lang="cs-CZ" b="1" cap="none" dirty="0">
                <a:solidFill>
                  <a:schemeClr val="bg1"/>
                </a:solidFill>
                <a:highlight>
                  <a:srgbClr val="008000"/>
                </a:highlight>
              </a:rPr>
              <a:t>Zveřejnění datových struktur </a:t>
            </a:r>
            <a:r>
              <a:rPr lang="cs-CZ" b="1" cap="none" dirty="0"/>
              <a:t>je klíčový krok pro AI služby. Bez něj nelze automatizovat vyplňování formulářů a zachovat konzistenci dat.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7C7D1D1F-484A-F091-59D6-058DDAFD13EC}"/>
              </a:ext>
            </a:extLst>
          </p:cNvPr>
          <p:cNvSpPr txBox="1">
            <a:spLocks/>
          </p:cNvSpPr>
          <p:nvPr/>
        </p:nvSpPr>
        <p:spPr>
          <a:xfrm>
            <a:off x="5880198" y="2295984"/>
            <a:ext cx="4911894" cy="2502827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000" b="1" dirty="0">
                <a:solidFill>
                  <a:schemeClr val="accent1"/>
                </a:solidFill>
              </a:rPr>
              <a:t>Zveřejněné datové struktury</a:t>
            </a:r>
          </a:p>
          <a:p>
            <a:pPr marL="0" indent="0">
              <a:buFont typeface="Wingdings" pitchFamily="2" charset="2"/>
              <a:buNone/>
            </a:pPr>
            <a:r>
              <a:rPr lang="cs-CZ" dirty="0">
                <a:solidFill>
                  <a:schemeClr val="accent1"/>
                </a:solidFill>
              </a:rPr>
              <a:t>Strojově čitelné schéma formulářů a požadovaných údajů</a:t>
            </a:r>
          </a:p>
          <a:p>
            <a:pPr marL="0" indent="0">
              <a:buFont typeface="Wingdings" pitchFamily="2" charset="2"/>
              <a:buNone/>
            </a:pPr>
            <a:r>
              <a:rPr lang="cs-CZ" sz="2000" b="1" dirty="0">
                <a:solidFill>
                  <a:schemeClr val="accent1"/>
                </a:solidFill>
              </a:rPr>
              <a:t>Automatické vytvoření formuláře</a:t>
            </a:r>
          </a:p>
          <a:p>
            <a:pPr marL="0" indent="0">
              <a:buFont typeface="Wingdings" pitchFamily="2" charset="2"/>
              <a:buNone/>
            </a:pPr>
            <a:r>
              <a:rPr lang="cs-CZ" sz="1900" dirty="0">
                <a:solidFill>
                  <a:schemeClr val="accent1"/>
                </a:solidFill>
              </a:rPr>
              <a:t>Převod konverzace do strukturované podoby připravené k ode</a:t>
            </a:r>
          </a:p>
        </p:txBody>
      </p:sp>
    </p:spTree>
    <p:extLst>
      <p:ext uri="{BB962C8B-B14F-4D97-AF65-F5344CB8AC3E}">
        <p14:creationId xmlns:p14="http://schemas.microsoft.com/office/powerpoint/2010/main" val="1002685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pozornost_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39FB015-3C1B-978A-0D3B-EC9DF736D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Prostor pro vaše dotazy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/>
              <a:t>Jan Petr</a:t>
            </a:r>
          </a:p>
          <a:p>
            <a:r>
              <a:rPr lang="cs-CZ" dirty="0" err="1"/>
              <a:t>jan.petr@dia.gov.cz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728C5135-15E8-0802-AF09-5218FA15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8088845" cy="1296000"/>
          </a:xfrm>
        </p:spPr>
        <p:txBody>
          <a:bodyPr/>
          <a:lstStyle/>
          <a:p>
            <a:r>
              <a:rPr lang="cs-CZ" dirty="0"/>
              <a:t>Vize 2025-2030</a:t>
            </a:r>
          </a:p>
        </p:txBody>
      </p:sp>
      <p:pic>
        <p:nvPicPr>
          <p:cNvPr id="9" name="Zástupný obsah 8" descr="Obsah obrázku symbol, Písmo, design&#10;&#10;Obsah generovaný pomocí AI může být nesprávný.">
            <a:extLst>
              <a:ext uri="{FF2B5EF4-FFF2-40B4-BE49-F238E27FC236}">
                <a16:creationId xmlns:a16="http://schemas.microsoft.com/office/drawing/2014/main" id="{9B981C17-0077-FFD6-B4C5-A2F16F6DF9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6584" y="4433994"/>
            <a:ext cx="1296000" cy="1296000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89158D-8BB5-2861-346A-42E7B9D34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DBFEF49-942C-5595-0B9D-E54604002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3</a:t>
            </a:fld>
            <a:endParaRPr lang="cs-CZ"/>
          </a:p>
        </p:txBody>
      </p:sp>
      <p:pic>
        <p:nvPicPr>
          <p:cNvPr id="11" name="Obrázek 10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20DA7E9F-7A74-732A-0CA6-361D54CCC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38" y="2916754"/>
            <a:ext cx="1296001" cy="1296001"/>
          </a:xfrm>
          <a:prstGeom prst="rect">
            <a:avLst/>
          </a:prstGeom>
        </p:spPr>
      </p:pic>
      <p:pic>
        <p:nvPicPr>
          <p:cNvPr id="15" name="Obrázek 14" descr="Obsah obrázku logo, klipart, symbol, Grafika&#10;&#10;Obsah generovaný pomocí AI může být nesprávný.">
            <a:extLst>
              <a:ext uri="{FF2B5EF4-FFF2-40B4-BE49-F238E27FC236}">
                <a16:creationId xmlns:a16="http://schemas.microsoft.com/office/drawing/2014/main" id="{0B285FA6-896F-AFD0-9662-7F61DF1A1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255" y="1330195"/>
            <a:ext cx="1296001" cy="1296001"/>
          </a:xfrm>
          <a:prstGeom prst="rect">
            <a:avLst/>
          </a:prstGeom>
        </p:spPr>
      </p:pic>
      <p:sp>
        <p:nvSpPr>
          <p:cNvPr id="16" name="Zástupný obsah 2">
            <a:extLst>
              <a:ext uri="{FF2B5EF4-FFF2-40B4-BE49-F238E27FC236}">
                <a16:creationId xmlns:a16="http://schemas.microsoft.com/office/drawing/2014/main" id="{DB516CE7-C925-602A-799C-C2789803EEDE}"/>
              </a:ext>
            </a:extLst>
          </p:cNvPr>
          <p:cNvSpPr txBox="1">
            <a:spLocks/>
          </p:cNvSpPr>
          <p:nvPr/>
        </p:nvSpPr>
        <p:spPr>
          <a:xfrm>
            <a:off x="1938549" y="1446718"/>
            <a:ext cx="7282724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Digitální služby dle ZoPDS</a:t>
            </a:r>
          </a:p>
          <a:p>
            <a:pPr lvl="1"/>
            <a:r>
              <a:rPr lang="cs-CZ" dirty="0"/>
              <a:t>Uživatel má právo realizovat digitální služby ze svého počítače</a:t>
            </a:r>
          </a:p>
          <a:p>
            <a:pPr lvl="1"/>
            <a:endParaRPr lang="cs-CZ" dirty="0"/>
          </a:p>
          <a:p>
            <a:r>
              <a:rPr lang="cs-CZ" b="1" dirty="0"/>
              <a:t>Kontaktní místo veřejné správy dle ZoPDS</a:t>
            </a:r>
          </a:p>
          <a:p>
            <a:pPr lvl="1"/>
            <a:r>
              <a:rPr lang="cs-CZ" dirty="0"/>
              <a:t>Počítačově handicapovaný uživatel má právo digitální služby realizovat pomocí kontaktního místa veřejné správy</a:t>
            </a:r>
          </a:p>
          <a:p>
            <a:pPr lvl="1"/>
            <a:endParaRPr lang="cs-CZ" dirty="0"/>
          </a:p>
          <a:p>
            <a:r>
              <a:rPr lang="cs-CZ" b="1" dirty="0"/>
              <a:t>Zákon o právu na digitální službu pomocí umělé inteligence</a:t>
            </a:r>
          </a:p>
          <a:p>
            <a:pPr lvl="1"/>
            <a:r>
              <a:rPr lang="cs-CZ" dirty="0"/>
              <a:t>Uživatel má právo na digitální služby prostřednictvím přirozeného jazyka a inteligentní asistence</a:t>
            </a:r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4F8A023-CF42-B25F-A7B6-2E43D9EB1BFA}"/>
              </a:ext>
            </a:extLst>
          </p:cNvPr>
          <p:cNvSpPr txBox="1"/>
          <p:nvPr/>
        </p:nvSpPr>
        <p:spPr>
          <a:xfrm>
            <a:off x="-231820" y="51515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25000" lnSpcReduction="20000"/>
          </a:bodyPr>
          <a:lstStyle/>
          <a:p>
            <a:pPr algn="l"/>
            <a:endParaRPr lang="cs-CZ" sz="1800" dirty="0">
              <a:solidFill>
                <a:srgbClr val="2E2D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3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7A96FAD-2191-106D-B3F7-49D5F01E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0745845-1CBE-9BA2-76A8-8878FB4D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4</a:t>
            </a:fld>
            <a:endParaRPr lang="cs-CZ"/>
          </a:p>
        </p:txBody>
      </p:sp>
      <p:pic>
        <p:nvPicPr>
          <p:cNvPr id="7" name="Zástupný obsah 6" descr="Obsah obrázku text, snímek obrazovky, diagram, symbol&#10;&#10;Obsah generovaný pomocí AI může být nesprávný.">
            <a:extLst>
              <a:ext uri="{FF2B5EF4-FFF2-40B4-BE49-F238E27FC236}">
                <a16:creationId xmlns:a16="http://schemas.microsoft.com/office/drawing/2014/main" id="{49C5E2EE-B8E2-FC7E-6592-A691C493B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388" y="38394"/>
            <a:ext cx="10688688" cy="6819606"/>
          </a:xfr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A148D4F9-CD36-8459-0D1C-27FEF210BEFF}"/>
              </a:ext>
            </a:extLst>
          </p:cNvPr>
          <p:cNvSpPr txBox="1"/>
          <p:nvPr/>
        </p:nvSpPr>
        <p:spPr>
          <a:xfrm>
            <a:off x="596900" y="4621590"/>
            <a:ext cx="3660476" cy="1703764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 fontScale="92500" lnSpcReduction="10000"/>
          </a:bodyPr>
          <a:lstStyle/>
          <a:p>
            <a:pPr algn="l"/>
            <a:r>
              <a:rPr lang="cs-CZ" b="1" dirty="0">
                <a:solidFill>
                  <a:schemeClr val="accent1"/>
                </a:solidFill>
              </a:rPr>
              <a:t>Úřad buduje jeden přístupový</a:t>
            </a:r>
          </a:p>
          <a:p>
            <a:pPr algn="l"/>
            <a:r>
              <a:rPr lang="cs-CZ" b="1" dirty="0">
                <a:solidFill>
                  <a:schemeClr val="accent1"/>
                </a:solidFill>
              </a:rPr>
              <a:t>bod pro digitální služby </a:t>
            </a:r>
          </a:p>
          <a:p>
            <a:pPr algn="l"/>
            <a:endParaRPr lang="cs-CZ" b="1" dirty="0">
              <a:solidFill>
                <a:schemeClr val="accent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/>
                </a:solidFill>
              </a:rPr>
              <a:t>Přístup pro uživatele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/>
                </a:solidFill>
              </a:rPr>
              <a:t>Přístup úředníkem KM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/>
                </a:solidFill>
              </a:rPr>
              <a:t>Přístup s pomocí agenta AI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1"/>
                </a:solidFill>
              </a:rPr>
              <a:t>Přístup úředníkem přepážky</a:t>
            </a:r>
          </a:p>
        </p:txBody>
      </p:sp>
    </p:spTree>
    <p:extLst>
      <p:ext uri="{BB962C8B-B14F-4D97-AF65-F5344CB8AC3E}">
        <p14:creationId xmlns:p14="http://schemas.microsoft.com/office/powerpoint/2010/main" val="69080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4D1B61-25C6-9F12-261F-6FB9D4C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0764" y="431999"/>
            <a:ext cx="9122436" cy="1296000"/>
          </a:xfrm>
        </p:spPr>
        <p:txBody>
          <a:bodyPr/>
          <a:lstStyle/>
          <a:p>
            <a:r>
              <a:rPr lang="cs-CZ" dirty="0"/>
              <a:t>Dokončení zákona o právu na digitální služby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3E46E6-1972-D12C-9021-0B5AFE859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cs-CZ" b="1" dirty="0"/>
              <a:t>Zprovoznit digitální služby pomocí ISVS portálů </a:t>
            </a:r>
            <a:r>
              <a:rPr lang="cs-CZ" dirty="0"/>
              <a:t>pokud nejsou vyjmuté z důvodu nepřiměřené zátěže</a:t>
            </a:r>
          </a:p>
          <a:p>
            <a:pPr marL="342900" indent="-342900">
              <a:buFont typeface="+mj-lt"/>
              <a:buAutoNum type="arabicPeriod"/>
            </a:pPr>
            <a:r>
              <a:rPr lang="cs-CZ" b="1" dirty="0"/>
              <a:t>Důraz na kvalitu a funkčnost portálů </a:t>
            </a:r>
            <a:r>
              <a:rPr lang="cs-CZ" dirty="0"/>
              <a:t>ISVS dle ZoPDS (NIA, </a:t>
            </a:r>
            <a:r>
              <a:rPr lang="cs-CZ" dirty="0" err="1"/>
              <a:t>ReZa</a:t>
            </a:r>
            <a:r>
              <a:rPr lang="cs-CZ" dirty="0"/>
              <a:t>, formuláře, Autorizace, Osvědčení, informace o změněně údajů)</a:t>
            </a:r>
          </a:p>
          <a:p>
            <a:pPr marL="0" indent="0">
              <a:buNone/>
            </a:pPr>
            <a:r>
              <a:rPr lang="cs-CZ" b="1" dirty="0"/>
              <a:t>3. Návrh doplnění Katalogu služeb o služby samosprávy </a:t>
            </a:r>
          </a:p>
          <a:p>
            <a:pPr lvl="1"/>
            <a:r>
              <a:rPr lang="cs-CZ" dirty="0"/>
              <a:t>Vyhledávání v rámci životních událostí, kde služby nerozlišují zda to dělá samospráva nebo státní správa</a:t>
            </a:r>
          </a:p>
          <a:p>
            <a:pPr lvl="1"/>
            <a:r>
              <a:rPr lang="cs-CZ" dirty="0"/>
              <a:t>Standardizace služeb samosprávy</a:t>
            </a:r>
          </a:p>
          <a:p>
            <a:pPr lvl="1"/>
            <a:r>
              <a:rPr lang="cs-CZ" dirty="0"/>
              <a:t>Přístup k údajům základních registrů a agendových informačních systémů i pro služby samospráv</a:t>
            </a:r>
          </a:p>
          <a:p>
            <a:pPr lvl="1"/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4F252EF-EDF2-ACA9-A66B-C135BDC21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F23ACB4-1632-65DD-308F-727D6F66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5</a:t>
            </a:fld>
            <a:endParaRPr lang="cs-CZ"/>
          </a:p>
        </p:txBody>
      </p:sp>
      <p:pic>
        <p:nvPicPr>
          <p:cNvPr id="7" name="Obrázek 6" descr="Obsah obrázku logo, klipart, symbol, Grafika&#10;&#10;Obsah generovaný pomocí AI může být nesprávný.">
            <a:extLst>
              <a:ext uri="{FF2B5EF4-FFF2-40B4-BE49-F238E27FC236}">
                <a16:creationId xmlns:a16="http://schemas.microsoft.com/office/drawing/2014/main" id="{E264C53D-DD8E-811E-A88A-601D1A2D1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45" y="76201"/>
            <a:ext cx="1651798" cy="165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1439C1-47FA-EB98-F767-9CF553793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254" y="431999"/>
            <a:ext cx="9361945" cy="1296000"/>
          </a:xfrm>
        </p:spPr>
        <p:txBody>
          <a:bodyPr/>
          <a:lstStyle/>
          <a:p>
            <a:r>
              <a:rPr lang="cs-CZ" dirty="0"/>
              <a:t>Kontaktní místo veřejných služeb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85BE9BC-D8A6-4F66-397F-7D00DCD81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237B526-7B41-58EA-86FA-48582873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6</a:t>
            </a:fld>
            <a:endParaRPr lang="cs-CZ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1EF087B0-7FA9-DD84-C341-E2608EE0B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Uživatel služby má právo činit digitální úkon vůči orgánu veřejné moci prostřednictvím Kontaktního místa veřejné správy v případě digitálního úkonu, o kterém tak stanoví </a:t>
            </a:r>
            <a:r>
              <a:rPr lang="cs-CZ" b="1" dirty="0"/>
              <a:t>prováděcí právní předpis</a:t>
            </a:r>
          </a:p>
          <a:p>
            <a:r>
              <a:rPr lang="cs-CZ" b="1" dirty="0"/>
              <a:t>Vláda stanoví nařízením seznam digitálních úkonů</a:t>
            </a:r>
            <a:r>
              <a:rPr lang="cs-CZ" dirty="0"/>
              <a:t>, na jejichž činění prostřednictvím Kontaktního místa veřejné správy má uživatel služby právo (§ 14, odstavec 7, platný od 1.2.2020).</a:t>
            </a:r>
          </a:p>
          <a:p>
            <a:r>
              <a:rPr lang="cs-CZ" dirty="0"/>
              <a:t>Portál ISVS určený pro klienty může sloužit i pro vyřizování digitálních úkonů zprostředkovatelem</a:t>
            </a:r>
          </a:p>
          <a:p>
            <a:pPr lvl="1"/>
            <a:endParaRPr lang="cs-CZ" dirty="0"/>
          </a:p>
          <a:p>
            <a:pPr>
              <a:buFont typeface="Wingdings" pitchFamily="2" charset="2"/>
              <a:buChar char="Ø"/>
            </a:pPr>
            <a:r>
              <a:rPr lang="cs-CZ" dirty="0"/>
              <a:t>Není potřeba stavět specializované úřednické portály nebo formuláře </a:t>
            </a:r>
            <a:r>
              <a:rPr lang="cs-CZ" dirty="0" err="1"/>
              <a:t>CzechPOINT</a:t>
            </a:r>
            <a:endParaRPr lang="cs-CZ" dirty="0"/>
          </a:p>
          <a:p>
            <a:pPr>
              <a:buFont typeface="Wingdings" pitchFamily="2" charset="2"/>
              <a:buChar char="Ø"/>
            </a:pPr>
            <a:r>
              <a:rPr lang="cs-CZ" dirty="0"/>
              <a:t>Je potřeba nařízení vlády a úprava stávajících portálů o doplnění možnosti pracovat v mandátu</a:t>
            </a:r>
          </a:p>
        </p:txBody>
      </p:sp>
      <p:pic>
        <p:nvPicPr>
          <p:cNvPr id="12" name="Obrázek 11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ACF0F8E9-0323-DA21-290E-4CDE13A13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01" y="122690"/>
            <a:ext cx="1605309" cy="160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5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F55FD8-A136-0811-1A4E-144AB730D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0" y="431999"/>
            <a:ext cx="9316400" cy="1296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Vize: Dotažení ZOPDS pro plnohodnotné využití KMVS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75B928-660F-4EA7-1D62-D126B4AC6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Kontext a smysl</a:t>
            </a:r>
          </a:p>
          <a:p>
            <a:pPr lvl="1"/>
            <a:r>
              <a:rPr lang="cs-CZ" b="1" dirty="0"/>
              <a:t>ZOPDS již uznává KMVS jako plnohodnotný kanál</a:t>
            </a:r>
            <a:r>
              <a:rPr lang="cs-CZ" dirty="0"/>
              <a:t> pro poskytování digitálních služeb.</a:t>
            </a:r>
          </a:p>
          <a:p>
            <a:pPr lvl="1"/>
            <a:r>
              <a:rPr lang="cs-CZ" dirty="0"/>
              <a:t>V praxi ale </a:t>
            </a:r>
            <a:r>
              <a:rPr lang="cs-CZ" b="1" dirty="0"/>
              <a:t>nefunguje</a:t>
            </a:r>
            <a:r>
              <a:rPr lang="cs-CZ" dirty="0"/>
              <a:t>, protože:</a:t>
            </a:r>
          </a:p>
          <a:p>
            <a:pPr lvl="2"/>
            <a:r>
              <a:rPr lang="cs-CZ" dirty="0"/>
              <a:t>současné </a:t>
            </a:r>
            <a:r>
              <a:rPr lang="cs-CZ" b="1" dirty="0"/>
              <a:t>samoobslužné portály ISVS jsou koncipovány pouze pro přímé použití občanem</a:t>
            </a:r>
            <a:r>
              <a:rPr lang="cs-CZ" dirty="0"/>
              <a:t>,</a:t>
            </a:r>
          </a:p>
          <a:p>
            <a:pPr lvl="2"/>
            <a:r>
              <a:rPr lang="cs-CZ" dirty="0"/>
              <a:t>chybí režim, ve kterém by mohl službu vyplnit a odeslat </a:t>
            </a:r>
            <a:r>
              <a:rPr lang="cs-CZ" b="1" dirty="0"/>
              <a:t>úředník jménem občana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Cílem je </a:t>
            </a:r>
            <a:r>
              <a:rPr lang="cs-CZ" b="1" dirty="0"/>
              <a:t>dokončit implementaci ZOPDS</a:t>
            </a:r>
            <a:r>
              <a:rPr lang="cs-CZ" dirty="0"/>
              <a:t> – vybudovat portály schopné obsluhy „naruby“, tj. v asistovaném režimu v mandátu.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ED636D5-B9F1-0A1A-D2BD-85D57EE12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EB16B7F-D991-8566-40E6-7208C1346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7</a:t>
            </a:fld>
            <a:endParaRPr lang="cs-CZ"/>
          </a:p>
        </p:txBody>
      </p:sp>
      <p:pic>
        <p:nvPicPr>
          <p:cNvPr id="6" name="Obrázek 5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931523D0-85D3-6CC6-B7BE-E9D2C320B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01" y="122690"/>
            <a:ext cx="1605309" cy="160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59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2A1327-FC0E-6239-4CE9-554FFF897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745" y="431999"/>
            <a:ext cx="9279454" cy="1296000"/>
          </a:xfrm>
        </p:spPr>
        <p:txBody>
          <a:bodyPr/>
          <a:lstStyle/>
          <a:p>
            <a:r>
              <a:rPr lang="cs-CZ" dirty="0"/>
              <a:t>Základní principy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63789D-9E51-7CF1-82AB-3B1E78F18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Dvojí režim portálů ISVS</a:t>
            </a:r>
            <a:endParaRPr lang="cs-CZ" dirty="0"/>
          </a:p>
          <a:p>
            <a:pPr lvl="1"/>
            <a:r>
              <a:rPr lang="cs-CZ" b="1" dirty="0"/>
              <a:t>Samoobsluha</a:t>
            </a:r>
            <a:r>
              <a:rPr lang="cs-CZ" dirty="0"/>
              <a:t>: občan přihlášený přes NIA řeší agendu sám.</a:t>
            </a:r>
          </a:p>
          <a:p>
            <a:pPr lvl="1"/>
            <a:r>
              <a:rPr lang="cs-CZ" b="1" dirty="0"/>
              <a:t>Jednání v mandátu</a:t>
            </a:r>
            <a:r>
              <a:rPr lang="cs-CZ" dirty="0"/>
              <a:t>: přihlášený úředník nebo jiný zástupce, který se prokáže jiným způsobem (doklad, zmocnění).</a:t>
            </a:r>
          </a:p>
          <a:p>
            <a:r>
              <a:rPr lang="cs-CZ" b="1" dirty="0"/>
              <a:t>Jeden zdroj pravdy – strukturovaná data</a:t>
            </a:r>
            <a:endParaRPr lang="cs-CZ" dirty="0"/>
          </a:p>
          <a:p>
            <a:pPr lvl="1"/>
            <a:r>
              <a:rPr lang="cs-CZ" dirty="0"/>
              <a:t>Výstupem z obou režimů jsou </a:t>
            </a:r>
            <a:r>
              <a:rPr lang="cs-CZ" b="1" dirty="0"/>
              <a:t>identická strukturovaná data</a:t>
            </a:r>
            <a:r>
              <a:rPr lang="cs-CZ" dirty="0"/>
              <a:t>, ne papír.</a:t>
            </a:r>
          </a:p>
          <a:p>
            <a:pPr lvl="1"/>
            <a:r>
              <a:rPr lang="cs-CZ" dirty="0"/>
              <a:t>Úřady dostávají vždy jen digitální podání, snadno zpracovatelné.</a:t>
            </a:r>
          </a:p>
          <a:p>
            <a:pPr lvl="1"/>
            <a:r>
              <a:rPr lang="cs-CZ" dirty="0"/>
              <a:t>Digitalizace i papírových podání převedením na strukturované podání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D17FEA7-77B8-B59F-3737-B56085B05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A6D0447-C860-7CFE-CE43-FBBA3D07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8</a:t>
            </a:fld>
            <a:endParaRPr lang="cs-CZ"/>
          </a:p>
        </p:txBody>
      </p:sp>
      <p:pic>
        <p:nvPicPr>
          <p:cNvPr id="6" name="Obrázek 5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C6D05374-57EE-F2E6-0BE2-79FBBBF26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01" y="122690"/>
            <a:ext cx="1605309" cy="160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39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C944A1-78F0-0E0E-C9D1-67ED3C93E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982" y="431999"/>
            <a:ext cx="9270217" cy="1296000"/>
          </a:xfrm>
        </p:spPr>
        <p:txBody>
          <a:bodyPr/>
          <a:lstStyle/>
          <a:p>
            <a:r>
              <a:rPr lang="cs-CZ" dirty="0"/>
              <a:t>Základní </a:t>
            </a:r>
            <a:r>
              <a:rPr lang="cs-CZ" dirty="0" err="1"/>
              <a:t>princIpy</a:t>
            </a:r>
            <a:r>
              <a:rPr lang="cs-CZ" dirty="0"/>
              <a:t> II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411692-2F97-7D29-32E7-868435B87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Rozšířený okruh poskytovatelů asistence</a:t>
            </a:r>
            <a:endParaRPr lang="cs-CZ" dirty="0"/>
          </a:p>
          <a:p>
            <a:pPr lvl="1"/>
            <a:r>
              <a:rPr lang="cs-CZ" dirty="0"/>
              <a:t>Kromě obcí a úřadů i:</a:t>
            </a:r>
          </a:p>
          <a:p>
            <a:pPr lvl="1"/>
            <a:r>
              <a:rPr lang="cs-CZ" dirty="0"/>
              <a:t>zastupitelské úřady v zahraničí,</a:t>
            </a:r>
          </a:p>
          <a:p>
            <a:pPr lvl="1"/>
            <a:r>
              <a:rPr lang="cs-CZ" dirty="0"/>
              <a:t>Soukromoprávní zprostředkovatelé,</a:t>
            </a:r>
          </a:p>
          <a:p>
            <a:pPr lvl="1"/>
            <a:r>
              <a:rPr lang="cs-CZ" dirty="0"/>
              <a:t>Institucionární </a:t>
            </a:r>
            <a:r>
              <a:rPr lang="cs-CZ" dirty="0" err="1"/>
              <a:t>zprostředkovatelné</a:t>
            </a:r>
            <a:r>
              <a:rPr lang="cs-CZ" dirty="0"/>
              <a:t> např. Hospodářská komora a další smluvní partneři.</a:t>
            </a:r>
          </a:p>
          <a:p>
            <a:r>
              <a:rPr lang="cs-CZ" b="1" dirty="0"/>
              <a:t>Transparentnost a důvěra</a:t>
            </a:r>
            <a:endParaRPr lang="cs-CZ" dirty="0"/>
          </a:p>
          <a:p>
            <a:pPr lvl="1"/>
            <a:r>
              <a:rPr lang="cs-CZ" dirty="0"/>
              <a:t>Systém jasně eviduje, zda podání provedl občan, nebo zástupce,</a:t>
            </a:r>
          </a:p>
          <a:p>
            <a:pPr lvl="1"/>
            <a:r>
              <a:rPr lang="cs-CZ" dirty="0"/>
              <a:t>Občan má právní jistotu, že asistovaná obsluha je rovnocenná samoobslužné.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2D755A3-18C0-4930-29CD-876AEA2C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4694C48-CC9E-183A-4DB6-A9037F22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9</a:t>
            </a:fld>
            <a:endParaRPr lang="cs-CZ"/>
          </a:p>
        </p:txBody>
      </p:sp>
      <p:pic>
        <p:nvPicPr>
          <p:cNvPr id="6" name="Obrázek 5" descr="Obsah obrázku logo, symbol, Grafika, Písmo&#10;&#10;Obsah generovaný pomocí AI může být nesprávný.">
            <a:extLst>
              <a:ext uri="{FF2B5EF4-FFF2-40B4-BE49-F238E27FC236}">
                <a16:creationId xmlns:a16="http://schemas.microsoft.com/office/drawing/2014/main" id="{27F116B3-305E-B66C-2854-DEF0B361F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01" y="122690"/>
            <a:ext cx="1605309" cy="160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435731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Vlastní 1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45AC48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3" id="{BE708AF8-05F3-634E-9F7B-2588D644F313}" vid="{8AE40BDA-163F-A14A-B1A0-4A4B9572C5E5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EDC0FAECAFE148AD396C865B9B5E28" ma:contentTypeVersion="15" ma:contentTypeDescription="Vytvoří nový dokument" ma:contentTypeScope="" ma:versionID="a8e526e6154e688afb9dbfbbdeb3948b">
  <xsd:schema xmlns:xsd="http://www.w3.org/2001/XMLSchema" xmlns:xs="http://www.w3.org/2001/XMLSchema" xmlns:p="http://schemas.microsoft.com/office/2006/metadata/properties" xmlns:ns2="0f7720ff-53f2-424f-bdbf-9f2258d7a7d5" xmlns:ns3="60eff747-50e2-4621-8df6-458c8151a505" targetNamespace="http://schemas.microsoft.com/office/2006/metadata/properties" ma:root="true" ma:fieldsID="b8e927a1fc2dbbec4ab07b8af51dda4a" ns2:_="" ns3:_="">
    <xsd:import namespace="0f7720ff-53f2-424f-bdbf-9f2258d7a7d5"/>
    <xsd:import namespace="60eff747-50e2-4621-8df6-458c8151a5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720ff-53f2-424f-bdbf-9f2258d7a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ff747-50e2-4621-8df6-458c8151a50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558e03cf-6a6f-48c3-ad9a-368505d3ce36}" ma:internalName="TaxCatchAll" ma:showField="CatchAllData" ma:web="60eff747-50e2-4621-8df6-458c8151a5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f7720ff-53f2-424f-bdbf-9f2258d7a7d5">
      <Terms xmlns="http://schemas.microsoft.com/office/infopath/2007/PartnerControls"/>
    </lcf76f155ced4ddcb4097134ff3c332f>
    <TaxCatchAll xmlns="60eff747-50e2-4621-8df6-458c8151a50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B5C491-CE7B-4529-BF31-BD1586F550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7720ff-53f2-424f-bdbf-9f2258d7a7d5"/>
    <ds:schemaRef ds:uri="60eff747-50e2-4621-8df6-458c8151a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FC4A16-FB80-4302-ABCF-BFA1C75DBE66}">
  <ds:schemaRefs>
    <ds:schemaRef ds:uri="http://schemas.openxmlformats.org/package/2006/metadata/core-properties"/>
    <ds:schemaRef ds:uri="http://www.w3.org/XML/1998/namespace"/>
    <ds:schemaRef ds:uri="http://purl.org/dc/elements/1.1/"/>
    <ds:schemaRef ds:uri="60eff747-50e2-4621-8df6-458c8151a505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0f7720ff-53f2-424f-bdbf-9f2258d7a7d5"/>
  </ds:schemaRefs>
</ds:datastoreItem>
</file>

<file path=customXml/itemProps3.xml><?xml version="1.0" encoding="utf-8"?>
<ds:datastoreItem xmlns:ds="http://schemas.openxmlformats.org/officeDocument/2006/customXml" ds:itemID="{B923D26E-0541-4DA0-A477-5C8C6F0940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DIA_ nadpis a text s odrážkami</Template>
  <TotalTime>3636</TotalTime>
  <Words>1938</Words>
  <Application>Microsoft Macintosh PowerPoint</Application>
  <PresentationFormat>Širokoúhlá obrazovka</PresentationFormat>
  <Paragraphs>238</Paragraphs>
  <Slides>25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0" baseType="lpstr">
      <vt:lpstr>Arial</vt:lpstr>
      <vt:lpstr>Azeret Mono</vt:lpstr>
      <vt:lpstr>Azeret Mono Medium</vt:lpstr>
      <vt:lpstr>Wingdings</vt:lpstr>
      <vt:lpstr>DIA_ nadpis a text s odrážkami</vt:lpstr>
      <vt:lpstr>Vize 2030  Zákon o právu na digitální služby</vt:lpstr>
      <vt:lpstr>🏛️ Úřad včera, dnes a zítra </vt:lpstr>
      <vt:lpstr>Vize 2025-2030</vt:lpstr>
      <vt:lpstr>Prezentace aplikace PowerPoint</vt:lpstr>
      <vt:lpstr>Dokončení zákona o právu na digitální služby</vt:lpstr>
      <vt:lpstr>Kontaktní místo veřejných služeb</vt:lpstr>
      <vt:lpstr>Vize: Dotažení ZOPDS pro plnohodnotné využití KMVS </vt:lpstr>
      <vt:lpstr>Základní principy</vt:lpstr>
      <vt:lpstr>Základní princIpy II</vt:lpstr>
      <vt:lpstr>„Zákon o právu na služby umělé inteligence“ </vt:lpstr>
      <vt:lpstr>Jak vypadá přirozené UX</vt:lpstr>
      <vt:lpstr>Navrhované Základní principy </vt:lpstr>
      <vt:lpstr>Navrhované Základní principy II</vt:lpstr>
      <vt:lpstr>Přínosy </vt:lpstr>
      <vt:lpstr>Navrhovaná ROADMAP</vt:lpstr>
      <vt:lpstr>Co je potřeba udělat</vt:lpstr>
      <vt:lpstr>ETAPA I-Samospráva – současný stav</vt:lpstr>
      <vt:lpstr>Etapa I-Samospráva - Jak to řešit</vt:lpstr>
      <vt:lpstr>ETAPA II-Dokončení ZoPDS do 1.2.2027</vt:lpstr>
      <vt:lpstr>ETAPA III-ReZa – Registr zastupování </vt:lpstr>
      <vt:lpstr>ETAPA III-ReZa – praktické dopady</vt:lpstr>
      <vt:lpstr>ETAPA IV.-AI– zákon o právu na služby AI</vt:lpstr>
      <vt:lpstr>ETAPA IV.-AI - Chat nad databází znalostí</vt:lpstr>
      <vt:lpstr>ETAPA IV.-AI - Předvyplnění dat pomocí AI </vt:lpstr>
      <vt:lpstr>Děkuji za pozornost_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Výchozí šablona pro prezentace</dc:subject>
  <dc:creator>Petr Jan</dc:creator>
  <cp:keywords>PPT prezentace šablona DIA PowerPoint</cp:keywords>
  <dc:description/>
  <cp:lastModifiedBy>Petr Jan</cp:lastModifiedBy>
  <cp:revision>13</cp:revision>
  <dcterms:created xsi:type="dcterms:W3CDTF">2025-07-01T06:55:00Z</dcterms:created>
  <dcterms:modified xsi:type="dcterms:W3CDTF">2025-12-15T07:43:25Z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0x0101005EEDC0FAECAFE148AD396C865B9B5E28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2024-05-30T05:59:10Z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a2d8e465-2e67-489c-bf05-fd17198c7476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